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9" r:id="rId2"/>
    <p:sldId id="300" r:id="rId3"/>
    <p:sldId id="282" r:id="rId4"/>
    <p:sldId id="326" r:id="rId5"/>
    <p:sldId id="327" r:id="rId6"/>
    <p:sldId id="331" r:id="rId7"/>
    <p:sldId id="311" r:id="rId8"/>
    <p:sldId id="332" r:id="rId9"/>
    <p:sldId id="333" r:id="rId10"/>
    <p:sldId id="334" r:id="rId11"/>
    <p:sldId id="335" r:id="rId12"/>
    <p:sldId id="336" r:id="rId13"/>
    <p:sldId id="337" r:id="rId14"/>
    <p:sldId id="339" r:id="rId15"/>
    <p:sldId id="340" r:id="rId16"/>
    <p:sldId id="342" r:id="rId17"/>
    <p:sldId id="341" r:id="rId18"/>
    <p:sldId id="345" r:id="rId19"/>
    <p:sldId id="346" r:id="rId20"/>
    <p:sldId id="318" r:id="rId21"/>
    <p:sldId id="343" r:id="rId22"/>
    <p:sldId id="344" r:id="rId23"/>
    <p:sldId id="330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512" y="16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38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2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4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3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2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83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63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3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9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7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94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7D0C1-D5FE-48CB-AEB6-E9E3D1C2E343}" type="datetimeFigureOut">
              <a:rPr lang="ko-KR" altLang="en-US" smtClean="0"/>
              <a:t>2021. 8. 12.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811B0-B48E-441A-87FD-055ECECA2FB0}"/>
              </a:ext>
            </a:extLst>
          </p:cNvPr>
          <p:cNvSpPr txBox="1"/>
          <p:nvPr userDrawn="1"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4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4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566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-11151" y="466327"/>
            <a:ext cx="122168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707993" y="1577499"/>
            <a:ext cx="873348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다양한 언어 모델을 활용한 </a:t>
            </a:r>
            <a:endParaRPr lang="en-US" altLang="ko-KR" sz="5400" b="1" dirty="0">
              <a:solidFill>
                <a:schemeClr val="bg1"/>
              </a:solidFill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뉴스 토픽 분류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803471" y="6071967"/>
            <a:ext cx="2419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AI_02_</a:t>
            </a:r>
            <a:r>
              <a:rPr lang="ko-KR" altLang="en-US" sz="2800" dirty="0" err="1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박헌도</a:t>
            </a:r>
            <a:endParaRPr lang="ko-KR" altLang="en-US" sz="2800" dirty="0">
              <a:solidFill>
                <a:schemeClr val="bg1"/>
              </a:solidFill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39986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772A0B9C-496A-3040-A72C-C237C798D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71528"/>
            <a:ext cx="9132849" cy="608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338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FEF9A32-8678-4541-9B26-E16FDFEA5F6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2" t="22348" r="10095" b="23441"/>
          <a:stretch/>
        </p:blipFill>
        <p:spPr>
          <a:xfrm>
            <a:off x="0" y="771528"/>
            <a:ext cx="5887844" cy="30315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A51535C-250E-A245-8ED1-5F03B0558C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9" t="22348" r="9141" b="23441"/>
          <a:stretch/>
        </p:blipFill>
        <p:spPr>
          <a:xfrm>
            <a:off x="-1" y="3803116"/>
            <a:ext cx="5887843" cy="29859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E5B7286-3576-6F45-A3A5-893FDF298D45}"/>
              </a:ext>
            </a:extLst>
          </p:cNvPr>
          <p:cNvSpPr txBox="1"/>
          <p:nvPr/>
        </p:nvSpPr>
        <p:spPr>
          <a:xfrm>
            <a:off x="8419170" y="2010719"/>
            <a:ext cx="724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800" dirty="0">
                <a:latin typeface="THEJung130" panose="02020603020101020101" pitchFamily="18" charset="-127"/>
                <a:ea typeface="THEJung130" panose="02020603020101020101" pitchFamily="18" charset="-127"/>
              </a:rPr>
              <a:t>IT</a:t>
            </a:r>
            <a:endParaRPr kumimoji="1" lang="ko-KR" altLang="en-US" sz="4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CA69AF-21EA-7841-A25F-0FC47BF43CAD}"/>
              </a:ext>
            </a:extLst>
          </p:cNvPr>
          <p:cNvSpPr txBox="1"/>
          <p:nvPr/>
        </p:nvSpPr>
        <p:spPr>
          <a:xfrm>
            <a:off x="8104180" y="4711183"/>
            <a:ext cx="13548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dirty="0">
                <a:latin typeface="THEJung130" panose="02020603020101020101" pitchFamily="18" charset="-127"/>
                <a:ea typeface="THEJung130" panose="02020603020101020101" pitchFamily="18" charset="-127"/>
              </a:rPr>
              <a:t>경제</a:t>
            </a:r>
          </a:p>
        </p:txBody>
      </p:sp>
    </p:spTree>
    <p:extLst>
      <p:ext uri="{BB962C8B-B14F-4D97-AF65-F5344CB8AC3E}">
        <p14:creationId xmlns:p14="http://schemas.microsoft.com/office/powerpoint/2010/main" val="2171602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5B7286-3576-6F45-A3A5-893FDF298D45}"/>
              </a:ext>
            </a:extLst>
          </p:cNvPr>
          <p:cNvSpPr txBox="1"/>
          <p:nvPr/>
        </p:nvSpPr>
        <p:spPr>
          <a:xfrm>
            <a:off x="8419170" y="2010719"/>
            <a:ext cx="13548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dirty="0">
                <a:latin typeface="THEJung130" panose="02020603020101020101" pitchFamily="18" charset="-127"/>
                <a:ea typeface="THEJung130" panose="02020603020101020101" pitchFamily="18" charset="-127"/>
              </a:rPr>
              <a:t>사회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CA69AF-21EA-7841-A25F-0FC47BF43CAD}"/>
              </a:ext>
            </a:extLst>
          </p:cNvPr>
          <p:cNvSpPr txBox="1"/>
          <p:nvPr/>
        </p:nvSpPr>
        <p:spPr>
          <a:xfrm>
            <a:off x="7713888" y="4711183"/>
            <a:ext cx="27719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dirty="0">
                <a:latin typeface="THEJung130" panose="02020603020101020101" pitchFamily="18" charset="-127"/>
                <a:ea typeface="THEJung130" panose="02020603020101020101" pitchFamily="18" charset="-127"/>
              </a:rPr>
              <a:t>생활 문화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B3B8868-3F86-954E-9EB9-A5F011EA1D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8" t="22604" r="9280" b="22677"/>
          <a:stretch/>
        </p:blipFill>
        <p:spPr>
          <a:xfrm>
            <a:off x="-793" y="756576"/>
            <a:ext cx="5842000" cy="305603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35970FA-1E0D-4F4B-9F8E-0C7AE286D1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56" t="22859" r="9447" b="23949"/>
          <a:stretch/>
        </p:blipFill>
        <p:spPr>
          <a:xfrm>
            <a:off x="-793" y="3770819"/>
            <a:ext cx="5842000" cy="292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89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5B7286-3576-6F45-A3A5-893FDF298D45}"/>
              </a:ext>
            </a:extLst>
          </p:cNvPr>
          <p:cNvSpPr txBox="1"/>
          <p:nvPr/>
        </p:nvSpPr>
        <p:spPr>
          <a:xfrm>
            <a:off x="4582358" y="1264524"/>
            <a:ext cx="13548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dirty="0">
                <a:latin typeface="THEJung130" panose="02020603020101020101" pitchFamily="18" charset="-127"/>
                <a:ea typeface="THEJung130" panose="02020603020101020101" pitchFamily="18" charset="-127"/>
              </a:rPr>
              <a:t>사회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CA69AF-21EA-7841-A25F-0FC47BF43CAD}"/>
              </a:ext>
            </a:extLst>
          </p:cNvPr>
          <p:cNvSpPr txBox="1"/>
          <p:nvPr/>
        </p:nvSpPr>
        <p:spPr>
          <a:xfrm>
            <a:off x="4582358" y="5336900"/>
            <a:ext cx="19399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 dirty="0">
                <a:latin typeface="THEJung130" panose="02020603020101020101" pitchFamily="18" charset="-127"/>
                <a:ea typeface="THEJung130" panose="02020603020101020101" pitchFamily="18" charset="-127"/>
              </a:rPr>
              <a:t>스포츠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B4470B3-4A5D-2442-952A-79267FA789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79" t="23148" r="9470" b="23545"/>
          <a:stretch/>
        </p:blipFill>
        <p:spPr>
          <a:xfrm>
            <a:off x="4582358" y="2588518"/>
            <a:ext cx="4583151" cy="233562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9C8B267-1C78-F242-AA48-3BDC4D4115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3" t="22525" r="9555" b="24160"/>
          <a:stretch/>
        </p:blipFill>
        <p:spPr>
          <a:xfrm>
            <a:off x="10357" y="4499991"/>
            <a:ext cx="4572001" cy="233597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9C6E438-184D-7B4C-84B1-0DDF1ECFF0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3" t="22604" r="9965" b="23950"/>
          <a:stretch/>
        </p:blipFill>
        <p:spPr>
          <a:xfrm>
            <a:off x="-793" y="765721"/>
            <a:ext cx="4583151" cy="23417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769182-0E3E-7043-BFA0-EEB0AA592786}"/>
              </a:ext>
            </a:extLst>
          </p:cNvPr>
          <p:cNvSpPr txBox="1"/>
          <p:nvPr/>
        </p:nvSpPr>
        <p:spPr>
          <a:xfrm>
            <a:off x="9165509" y="3340832"/>
            <a:ext cx="13548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4800">
                <a:latin typeface="THEJung130" panose="02020603020101020101" pitchFamily="18" charset="-127"/>
                <a:ea typeface="THEJung130" panose="02020603020101020101" pitchFamily="18" charset="-127"/>
              </a:rPr>
              <a:t>세계</a:t>
            </a:r>
            <a:endParaRPr kumimoji="1" lang="ko-KR" altLang="en-US" sz="4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5069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302270E-26D9-BA4B-9516-C6DBE012F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07" y="1064942"/>
            <a:ext cx="10972800" cy="3657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74C0AB-3F8A-FA41-A5D6-23F7B5902B2F}"/>
              </a:ext>
            </a:extLst>
          </p:cNvPr>
          <p:cNvSpPr txBox="1"/>
          <p:nvPr/>
        </p:nvSpPr>
        <p:spPr>
          <a:xfrm>
            <a:off x="245327" y="5015956"/>
            <a:ext cx="876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점점 </a:t>
            </a:r>
            <a:r>
              <a:rPr kumimoji="1" lang="en-US" altLang="ko-KR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overfitting</a:t>
            </a:r>
            <a:r>
              <a:rPr kumimoji="1" lang="ko-KR" altLang="en-US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되는 경향이 있으니 </a:t>
            </a:r>
            <a:r>
              <a:rPr kumimoji="1" lang="en-US" altLang="ko-KR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CV</a:t>
            </a:r>
            <a:r>
              <a:rPr kumimoji="1" lang="ko-KR" altLang="en-US" sz="28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를</a:t>
            </a:r>
            <a:r>
              <a:rPr kumimoji="1" lang="ko-KR" altLang="en-US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 거쳐야함</a:t>
            </a:r>
            <a:r>
              <a:rPr kumimoji="1" lang="en-US" altLang="ko-KR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.</a:t>
            </a:r>
            <a:endParaRPr kumimoji="1" lang="ko-KR" altLang="en-US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0094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4C0AB-3F8A-FA41-A5D6-23F7B5902B2F}"/>
              </a:ext>
            </a:extLst>
          </p:cNvPr>
          <p:cNvSpPr txBox="1"/>
          <p:nvPr/>
        </p:nvSpPr>
        <p:spPr>
          <a:xfrm>
            <a:off x="245327" y="5015956"/>
            <a:ext cx="8764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점점 </a:t>
            </a:r>
            <a:r>
              <a:rPr kumimoji="1" lang="en-US" altLang="ko-KR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overfitting</a:t>
            </a:r>
            <a:r>
              <a:rPr kumimoji="1" lang="ko-KR" altLang="en-US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되는 경향이 있으니 </a:t>
            </a:r>
            <a:r>
              <a:rPr kumimoji="1" lang="en-US" altLang="ko-KR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CV</a:t>
            </a:r>
            <a:r>
              <a:rPr kumimoji="1" lang="ko-KR" altLang="en-US" sz="28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를</a:t>
            </a:r>
            <a:r>
              <a:rPr kumimoji="1" lang="ko-KR" altLang="en-US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 거쳐야함</a:t>
            </a:r>
            <a:r>
              <a:rPr kumimoji="1" lang="en-US" altLang="ko-KR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.</a:t>
            </a:r>
            <a:endParaRPr kumimoji="1" lang="ko-KR" altLang="en-US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7934EDF-D5D4-D04A-BC34-9B7B443DB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1528"/>
            <a:ext cx="10385502" cy="561961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3762D08-6A10-9446-821B-4A87C2FCA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3" y="1724132"/>
            <a:ext cx="10385502" cy="355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00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4C0AB-3F8A-FA41-A5D6-23F7B5902B2F}"/>
              </a:ext>
            </a:extLst>
          </p:cNvPr>
          <p:cNvSpPr txBox="1"/>
          <p:nvPr/>
        </p:nvSpPr>
        <p:spPr>
          <a:xfrm>
            <a:off x="245327" y="5015956"/>
            <a:ext cx="87648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예시로 테스트 셋의 데이터 한 개를 뽑아서 넣어보니 </a:t>
            </a:r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r>
              <a:rPr kumimoji="1" lang="ko-KR" altLang="en-US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맞게 찍는 것을 볼 수 있음</a:t>
            </a:r>
            <a:r>
              <a:rPr kumimoji="1" lang="en-US" altLang="ko-KR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.</a:t>
            </a:r>
            <a:endParaRPr kumimoji="1" lang="ko-KR" altLang="en-US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D6D7D10-2C5F-FA43-8934-BEFA64E80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07" y="1491476"/>
            <a:ext cx="8941218" cy="25898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9BF4EB-7072-4B40-8D9B-D193421FCF70}"/>
              </a:ext>
            </a:extLst>
          </p:cNvPr>
          <p:cNvSpPr txBox="1"/>
          <p:nvPr/>
        </p:nvSpPr>
        <p:spPr>
          <a:xfrm>
            <a:off x="9801922" y="1632249"/>
            <a:ext cx="147989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0: IT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과학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1: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경제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2: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사회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3: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생활문화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4: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세계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5: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스포츠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6: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정치</a:t>
            </a:r>
            <a:endParaRPr lang="en-US" altLang="ko-KR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5064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4C0AB-3F8A-FA41-A5D6-23F7B5902B2F}"/>
              </a:ext>
            </a:extLst>
          </p:cNvPr>
          <p:cNvSpPr txBox="1"/>
          <p:nvPr/>
        </p:nvSpPr>
        <p:spPr>
          <a:xfrm>
            <a:off x="89210" y="1525625"/>
            <a:ext cx="8764858" cy="7232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Pre-trained model</a:t>
            </a:r>
          </a:p>
          <a:p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kumimoji="1" lang="en-US" altLang="ko-KR" sz="32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Kobert</a:t>
            </a:r>
            <a:r>
              <a:rPr kumimoji="1" lang="en-US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(</a:t>
            </a:r>
            <a:r>
              <a:rPr kumimoji="1" lang="en-US" altLang="ko-KR" sz="32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bert</a:t>
            </a:r>
            <a:r>
              <a:rPr kumimoji="1" lang="en-US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 </a:t>
            </a:r>
            <a:r>
              <a:rPr kumimoji="1" lang="ko-KR" altLang="en-US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기반</a:t>
            </a:r>
            <a:r>
              <a:rPr kumimoji="1" lang="en-US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)</a:t>
            </a:r>
          </a:p>
          <a:p>
            <a:pPr marL="457200" indent="-457200">
              <a:buFontTx/>
              <a:buChar char="-"/>
            </a:pPr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en-US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E</a:t>
            </a:r>
            <a:r>
              <a:rPr lang="en" altLang="ko-KR" sz="32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lectra</a:t>
            </a:r>
            <a:r>
              <a:rPr lang="en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-</a:t>
            </a:r>
            <a:r>
              <a:rPr lang="en" altLang="ko-KR" sz="32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kor</a:t>
            </a:r>
            <a:r>
              <a:rPr lang="en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-base</a:t>
            </a:r>
            <a:r>
              <a:rPr lang="en-US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(</a:t>
            </a:r>
            <a:r>
              <a:rPr lang="en-US" altLang="ko-KR" sz="32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bert</a:t>
            </a:r>
            <a:r>
              <a:rPr lang="en-US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 </a:t>
            </a:r>
            <a:r>
              <a:rPr lang="ko-KR" altLang="en-US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기반</a:t>
            </a:r>
            <a:r>
              <a:rPr lang="en-US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)</a:t>
            </a:r>
          </a:p>
          <a:p>
            <a:pPr marL="457200" indent="-457200">
              <a:buFontTx/>
              <a:buChar char="-"/>
            </a:pPr>
            <a:endParaRPr lang="en-US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en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KoGPT2</a:t>
            </a:r>
            <a:r>
              <a:rPr lang="ko-KR" altLang="en-US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 </a:t>
            </a:r>
            <a:r>
              <a:rPr lang="en-US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(GPT </a:t>
            </a:r>
            <a:r>
              <a:rPr lang="ko-KR" altLang="en-US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기반</a:t>
            </a:r>
            <a:r>
              <a:rPr lang="en-US" altLang="ko-KR" sz="3200" dirty="0">
                <a:latin typeface="THEJung130" panose="02020603020101020101" pitchFamily="18" charset="-127"/>
                <a:ea typeface="THEJung130" panose="02020603020101020101" pitchFamily="18" charset="-127"/>
              </a:rPr>
              <a:t>)</a:t>
            </a:r>
          </a:p>
          <a:p>
            <a:pPr marL="457200" indent="-457200">
              <a:buFontTx/>
              <a:buChar char="-"/>
            </a:pPr>
            <a:endParaRPr lang="en-US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en" altLang="ko-KR" sz="32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KoBART</a:t>
            </a:r>
            <a:endParaRPr lang="en-US" altLang="ko-KR" sz="7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ko-KR" altLang="en-US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7267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4C0AB-3F8A-FA41-A5D6-23F7B5902B2F}"/>
              </a:ext>
            </a:extLst>
          </p:cNvPr>
          <p:cNvSpPr txBox="1"/>
          <p:nvPr/>
        </p:nvSpPr>
        <p:spPr>
          <a:xfrm>
            <a:off x="89210" y="1525625"/>
            <a:ext cx="87648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endParaRPr lang="en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ko-KR" altLang="en-US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27FDFAB-79C8-9644-84EB-C921EB3B6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8146" y="1100250"/>
            <a:ext cx="8984476" cy="529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864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4C0AB-3F8A-FA41-A5D6-23F7B5902B2F}"/>
              </a:ext>
            </a:extLst>
          </p:cNvPr>
          <p:cNvSpPr txBox="1"/>
          <p:nvPr/>
        </p:nvSpPr>
        <p:spPr>
          <a:xfrm>
            <a:off x="89210" y="1525625"/>
            <a:ext cx="87648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endParaRPr lang="en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" altLang="ko-KR" sz="32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ko-KR" altLang="en-US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37AF0BB-073F-FB41-86CC-97EA59836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72" y="1331186"/>
            <a:ext cx="6096000" cy="16256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A34B106-60FA-D949-AE42-131133CCE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72" y="3130647"/>
            <a:ext cx="77470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850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7" b="117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-45082" y="-43072"/>
            <a:ext cx="12237082" cy="6858000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1219200" y="2314735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709292" y="2307968"/>
            <a:ext cx="6671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001</a:t>
            </a:r>
            <a:endParaRPr lang="ko-KR" altLang="en-US" dirty="0">
              <a:solidFill>
                <a:schemeClr val="bg1"/>
              </a:solidFill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09292" y="3840452"/>
            <a:ext cx="7697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002</a:t>
            </a:r>
            <a:endParaRPr lang="ko-KR" altLang="en-US" dirty="0">
              <a:solidFill>
                <a:schemeClr val="bg1"/>
              </a:solidFill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09292" y="5380552"/>
            <a:ext cx="77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003</a:t>
            </a:r>
            <a:endParaRPr lang="ko-KR" altLang="en-US" sz="2400" dirty="0">
              <a:solidFill>
                <a:schemeClr val="bg1"/>
              </a:solidFill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15283" y="2273229"/>
            <a:ext cx="2580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주제 선정 이유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471034" y="3798522"/>
            <a:ext cx="2242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프로젝트 설명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292618" y="5361784"/>
            <a:ext cx="3262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개선점 및 발전 방향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/>
          <p:cNvSpPr/>
          <p:nvPr/>
        </p:nvSpPr>
        <p:spPr>
          <a:xfrm>
            <a:off x="1219200" y="3865890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1219199" y="5417045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886674" y="588588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CONTENTS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40109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83464" y="3541759"/>
            <a:ext cx="4873727" cy="780592"/>
            <a:chOff x="510077" y="2691080"/>
            <a:chExt cx="4873727" cy="780592"/>
          </a:xfrm>
        </p:grpSpPr>
        <p:sp>
          <p:nvSpPr>
            <p:cNvPr id="18" name="TextBox 17"/>
            <p:cNvSpPr txBox="1"/>
            <p:nvPr/>
          </p:nvSpPr>
          <p:spPr>
            <a:xfrm>
              <a:off x="510077" y="2691080"/>
              <a:ext cx="48205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THEJung130" panose="02020603020101020101" pitchFamily="18" charset="-127"/>
                  <a:ea typeface="THEJung130" panose="02020603020101020101" pitchFamily="18" charset="-127"/>
                </a:rPr>
                <a:t>개선점 및 발전방향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63254" y="2702231"/>
              <a:ext cx="48205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THEJung130" panose="02020603020101020101" pitchFamily="18" charset="-127"/>
                  <a:ea typeface="THEJung130" panose="02020603020101020101" pitchFamily="18" charset="-127"/>
                </a:rPr>
                <a:t>개선점 및 </a:t>
              </a:r>
              <a:r>
                <a:rPr lang="ko-KR" altLang="en-US" sz="4400" b="1" spc="-150" dirty="0" err="1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THEJung130" panose="02020603020101020101" pitchFamily="18" charset="-127"/>
                  <a:ea typeface="THEJung130" panose="02020603020101020101" pitchFamily="18" charset="-127"/>
                </a:rPr>
                <a:t>방전방향</a:t>
              </a:r>
              <a:endParaRPr lang="en-US" altLang="ko-KR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THEJung130" panose="02020603020101020101" pitchFamily="18" charset="-127"/>
                <a:ea typeface="THEJung130" panose="02020603020101020101" pitchFamily="18" charset="-127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27769" y="2211262"/>
            <a:ext cx="353334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Part 3.</a:t>
            </a:r>
            <a:endParaRPr lang="ko-KR" altLang="en-US" sz="8000" b="1" spc="-150" dirty="0">
              <a:solidFill>
                <a:schemeClr val="accent2">
                  <a:lumMod val="60000"/>
                  <a:lumOff val="40000"/>
                  <a:alpha val="70000"/>
                </a:schemeClr>
              </a:solidFill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38524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36327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3.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개선점 및 발전방향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74C0AB-3F8A-FA41-A5D6-23F7B5902B2F}"/>
              </a:ext>
            </a:extLst>
          </p:cNvPr>
          <p:cNvSpPr txBox="1"/>
          <p:nvPr/>
        </p:nvSpPr>
        <p:spPr>
          <a:xfrm>
            <a:off x="89210" y="1235695"/>
            <a:ext cx="11307336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ko-KR" altLang="en-US" sz="4400" dirty="0">
                <a:latin typeface="THEJung130" panose="02020603020101020101" pitchFamily="18" charset="-127"/>
                <a:ea typeface="THEJung130" panose="02020603020101020101" pitchFamily="18" charset="-127"/>
              </a:rPr>
              <a:t>선택과 집중</a:t>
            </a:r>
            <a:r>
              <a:rPr lang="en-US" altLang="ko-KR" sz="4400" dirty="0">
                <a:latin typeface="THEJung130" panose="02020603020101020101" pitchFamily="18" charset="-127"/>
                <a:ea typeface="THEJung130" panose="02020603020101020101" pitchFamily="18" charset="-127"/>
              </a:rPr>
              <a:t>!</a:t>
            </a:r>
          </a:p>
          <a:p>
            <a:pPr marL="457200" indent="-457200">
              <a:buFontTx/>
              <a:buChar char="-"/>
            </a:pPr>
            <a:endParaRPr lang="en-US" altLang="ko-KR" sz="4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4400" dirty="0">
                <a:latin typeface="THEJung130" panose="02020603020101020101" pitchFamily="18" charset="-127"/>
                <a:ea typeface="THEJung130" panose="02020603020101020101" pitchFamily="18" charset="-127"/>
              </a:rPr>
              <a:t>자연어 </a:t>
            </a:r>
            <a:r>
              <a:rPr lang="ko-KR" altLang="en-US" sz="44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처리분야에</a:t>
            </a:r>
            <a:r>
              <a:rPr lang="ko-KR" altLang="en-US" sz="4400" dirty="0">
                <a:latin typeface="THEJung130" panose="02020603020101020101" pitchFamily="18" charset="-127"/>
                <a:ea typeface="THEJung130" panose="02020603020101020101" pitchFamily="18" charset="-127"/>
              </a:rPr>
              <a:t> 발전 속도</a:t>
            </a:r>
            <a:endParaRPr lang="en-US" altLang="ko-KR" sz="4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4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r>
              <a:rPr lang="ko-KR" altLang="en-US" sz="4400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텍스트만을</a:t>
            </a:r>
            <a:r>
              <a:rPr lang="ko-KR" altLang="en-US" sz="4400" dirty="0">
                <a:latin typeface="THEJung130" panose="02020603020101020101" pitchFamily="18" charset="-127"/>
                <a:ea typeface="THEJung130" panose="02020603020101020101" pitchFamily="18" charset="-127"/>
              </a:rPr>
              <a:t> 다루는 것이 아닌 다른 분야</a:t>
            </a:r>
            <a:endParaRPr lang="en" altLang="ko-KR" sz="4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" altLang="ko-KR" sz="4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" altLang="ko-KR" sz="4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en-US" altLang="ko-KR" sz="40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en-US" altLang="ko-KR" sz="40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kumimoji="1" lang="ko-KR" altLang="en-US" sz="40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0756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36327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3.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개선점 및 발전방향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64BF31-061B-1B43-BD67-F52D5EC2B4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184" y="1207739"/>
            <a:ext cx="8890000" cy="515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523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2647" y="3058825"/>
            <a:ext cx="554671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dirty="0">
                <a:solidFill>
                  <a:schemeClr val="bg1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724682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493228" y="2211262"/>
            <a:ext cx="5221772" cy="2122243"/>
            <a:chOff x="493228" y="1728426"/>
            <a:chExt cx="5221772" cy="2122243"/>
          </a:xfrm>
        </p:grpSpPr>
        <p:grpSp>
          <p:nvGrpSpPr>
            <p:cNvPr id="2" name="그룹 1"/>
            <p:cNvGrpSpPr/>
            <p:nvPr/>
          </p:nvGrpSpPr>
          <p:grpSpPr>
            <a:xfrm>
              <a:off x="493228" y="3058923"/>
              <a:ext cx="3849847" cy="791746"/>
              <a:chOff x="407141" y="2691080"/>
              <a:chExt cx="3849847" cy="791746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471977" y="2691080"/>
                <a:ext cx="3785011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b="1" spc="-150" dirty="0">
                    <a:solidFill>
                      <a:schemeClr val="bg1">
                        <a:alpha val="70000"/>
                      </a:schemeClr>
                    </a:solidFill>
                    <a:latin typeface="THEJung130" panose="02020603020101020101" pitchFamily="18" charset="-127"/>
                    <a:ea typeface="THEJung130" panose="02020603020101020101" pitchFamily="18" charset="-127"/>
                  </a:rPr>
                  <a:t>주제 선정 이유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407141" y="2713385"/>
                <a:ext cx="3785011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b="1" spc="-150" dirty="0">
                    <a:solidFill>
                      <a:schemeClr val="tx1">
                        <a:lumMod val="20000"/>
                        <a:lumOff val="80000"/>
                        <a:alpha val="10000"/>
                      </a:schemeClr>
                    </a:solidFill>
                    <a:latin typeface="THEJung130" panose="02020603020101020101" pitchFamily="18" charset="-127"/>
                    <a:ea typeface="THEJung130" panose="02020603020101020101" pitchFamily="18" charset="-127"/>
                  </a:rPr>
                  <a:t>주제 선정 이유</a:t>
                </a: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27769" y="1728426"/>
              <a:ext cx="317426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THEJung130" panose="02020603020101020101" pitchFamily="18" charset="-127"/>
                  <a:ea typeface="THEJung130" panose="02020603020101020101" pitchFamily="18" charset="-127"/>
                </a:rPr>
                <a:t>Part 1.</a:t>
              </a:r>
              <a:endParaRPr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THEJung130" panose="02020603020101020101" pitchFamily="18" charset="-127"/>
                <a:ea typeface="THEJung130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000" y="2946400"/>
              <a:ext cx="508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89856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1586066" y="2402157"/>
            <a:ext cx="3053141" cy="3053141"/>
          </a:xfrm>
          <a:prstGeom prst="ellipse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7513721" y="2402157"/>
            <a:ext cx="3053140" cy="3053141"/>
          </a:xfrm>
          <a:prstGeom prst="ellipse">
            <a:avLst/>
          </a:prstGeom>
          <a:solidFill>
            <a:schemeClr val="accent4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4244195" y="2128919"/>
            <a:ext cx="3653077" cy="3653077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465438" y="4920112"/>
            <a:ext cx="12105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순서</a:t>
            </a:r>
            <a:r>
              <a:rPr lang="en-US" altLang="ko-KR" sz="320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x</a:t>
            </a:r>
            <a:endParaRPr lang="ko-KR" altLang="en-US" sz="3200" dirty="0">
              <a:solidFill>
                <a:schemeClr val="accent4"/>
              </a:solidFill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430114" y="4689280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띄어쓰기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376833" y="4708488"/>
            <a:ext cx="13532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교착어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D469D89-8B36-2D4E-90D8-B041CF006B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261" y="3274399"/>
            <a:ext cx="1930400" cy="10414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798C3263-14A7-0D4B-8B9A-540AD9B414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792" y="2834864"/>
            <a:ext cx="2295381" cy="192046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3D6C51AC-B976-384E-9CFD-2C9BCA60E4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940" y="3016368"/>
            <a:ext cx="2032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2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8055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1.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주제 선정 이유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1376B6-F7BE-2341-A578-12D64BC9BE6F}"/>
              </a:ext>
            </a:extLst>
          </p:cNvPr>
          <p:cNvSpPr txBox="1"/>
          <p:nvPr/>
        </p:nvSpPr>
        <p:spPr>
          <a:xfrm>
            <a:off x="1" y="957203"/>
            <a:ext cx="12191206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한국어의 특성 상 기존 모델들은 성능이 원하는 만큼 나오지 않을 수 있다</a:t>
            </a:r>
            <a:r>
              <a:rPr kumimoji="1" lang="en-US" altLang="ko-KR" sz="2800" dirty="0">
                <a:latin typeface="THEJung130" panose="02020603020101020101" pitchFamily="18" charset="-127"/>
                <a:ea typeface="THEJung130" panose="02020603020101020101" pitchFamily="18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8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sz="2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ko-KR" altLang="en-US" sz="24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1B5EEDE-5C42-4D45-97EE-CB9A8375E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172" y="1431231"/>
            <a:ext cx="10608527" cy="510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606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8055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1.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주제 선정 이유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94FE43-AF9B-2947-9953-A190BA9BAD97}"/>
              </a:ext>
            </a:extLst>
          </p:cNvPr>
          <p:cNvSpPr txBox="1"/>
          <p:nvPr/>
        </p:nvSpPr>
        <p:spPr>
          <a:xfrm>
            <a:off x="-1586" y="1293542"/>
            <a:ext cx="1219279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4000" dirty="0">
                <a:latin typeface="THEJung130" panose="02020603020101020101" pitchFamily="18" charset="-127"/>
                <a:ea typeface="THEJung130" panose="02020603020101020101" pitchFamily="18" charset="-127"/>
              </a:rPr>
              <a:t>한국어에 특화된 언어 모델을 직접 구현</a:t>
            </a:r>
            <a:endParaRPr kumimoji="1" lang="en-US" altLang="ko-KR" sz="40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algn="ctr"/>
            <a:endParaRPr kumimoji="1" lang="en-US" altLang="ko-KR" sz="40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algn="ctr"/>
            <a:r>
              <a:rPr kumimoji="1" lang="ko-KR" altLang="en-US" sz="4000" dirty="0">
                <a:latin typeface="THEJung130" panose="02020603020101020101" pitchFamily="18" charset="-127"/>
                <a:ea typeface="THEJung130" panose="02020603020101020101" pitchFamily="18" charset="-127"/>
              </a:rPr>
              <a:t>다양한 분야 고도화</a:t>
            </a:r>
            <a:endParaRPr kumimoji="1" lang="en-US" altLang="ko-KR" sz="4000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pPr algn="ctr"/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ED41924-FC04-3E43-98F6-93E5EA167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60" y="3509533"/>
            <a:ext cx="3939538" cy="22159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DD4CF3A-0A4B-1042-B6F1-DA141C8293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806" y="3200398"/>
            <a:ext cx="4242930" cy="3005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548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83464" y="3541759"/>
            <a:ext cx="3642482" cy="791743"/>
            <a:chOff x="510077" y="2691080"/>
            <a:chExt cx="3642482" cy="791743"/>
          </a:xfrm>
        </p:grpSpPr>
        <p:sp>
          <p:nvSpPr>
            <p:cNvPr id="18" name="TextBox 17"/>
            <p:cNvSpPr txBox="1"/>
            <p:nvPr/>
          </p:nvSpPr>
          <p:spPr>
            <a:xfrm>
              <a:off x="510077" y="2691080"/>
              <a:ext cx="35926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THEJung130" panose="02020603020101020101" pitchFamily="18" charset="-127"/>
                  <a:ea typeface="THEJung130" panose="02020603020101020101" pitchFamily="18" charset="-127"/>
                </a:rPr>
                <a:t>프로젝트 설명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85557" y="2713382"/>
              <a:ext cx="356700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THEJung130" panose="02020603020101020101" pitchFamily="18" charset="-127"/>
                  <a:ea typeface="THEJung130" panose="02020603020101020101" pitchFamily="18" charset="-127"/>
                </a:rPr>
                <a:t>프로젝트 설명</a:t>
              </a:r>
              <a:endParaRPr lang="en-US" altLang="ko-KR" sz="4400" b="1" spc="-150" dirty="0">
                <a:solidFill>
                  <a:schemeClr val="tx1">
                    <a:lumMod val="20000"/>
                    <a:lumOff val="80000"/>
                    <a:alpha val="10000"/>
                  </a:schemeClr>
                </a:solidFill>
                <a:latin typeface="THEJung130" panose="02020603020101020101" pitchFamily="18" charset="-127"/>
                <a:ea typeface="THEJung130" panose="02020603020101020101" pitchFamily="18" charset="-127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27769" y="2211262"/>
            <a:ext cx="35157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Part 2.</a:t>
            </a:r>
            <a:endParaRPr lang="ko-KR" altLang="en-US" sz="8000" b="1" spc="-150" dirty="0">
              <a:solidFill>
                <a:schemeClr val="accent2">
                  <a:lumMod val="60000"/>
                  <a:lumOff val="40000"/>
                  <a:alpha val="70000"/>
                </a:schemeClr>
              </a:solidFill>
              <a:latin typeface="THEJung130" panose="02020603020101020101" pitchFamily="18" charset="-127"/>
              <a:ea typeface="THEJung130" panose="02020603020101020101" pitchFamily="18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35000" y="3429236"/>
            <a:ext cx="508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15212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A1FED3-B8A6-124C-96C7-567EB871A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86" y="869950"/>
            <a:ext cx="6616700" cy="5118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B0CF8A-B454-2C49-A4F7-0E43D186FB90}"/>
              </a:ext>
            </a:extLst>
          </p:cNvPr>
          <p:cNvSpPr txBox="1"/>
          <p:nvPr/>
        </p:nvSpPr>
        <p:spPr>
          <a:xfrm>
            <a:off x="7605132" y="1193180"/>
            <a:ext cx="396983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* 45654</a:t>
            </a:r>
            <a:r>
              <a:rPr kumimoji="1"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개의 뉴스 헤드라인 데이터</a:t>
            </a:r>
            <a:endParaRPr kumimoji="1" lang="en-US" altLang="ko-KR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endParaRPr kumimoji="1" lang="en-US" altLang="ko-KR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0: IT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과학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1: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경제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2: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사회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3: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생활문화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4: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세계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5: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스포츠</a:t>
            </a:r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, </a:t>
            </a:r>
          </a:p>
          <a:p>
            <a:r>
              <a:rPr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6: </a:t>
            </a:r>
            <a:r>
              <a:rPr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정치</a:t>
            </a:r>
            <a:endParaRPr lang="en-US" altLang="ko-KR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endParaRPr kumimoji="1" lang="en-US" altLang="ko-KR" dirty="0">
              <a:latin typeface="THEJung130" panose="02020603020101020101" pitchFamily="18" charset="-127"/>
              <a:ea typeface="THEJung130" panose="02020603020101020101" pitchFamily="18" charset="-127"/>
            </a:endParaRPr>
          </a:p>
          <a:p>
            <a:r>
              <a:rPr kumimoji="1"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* </a:t>
            </a:r>
            <a:r>
              <a:rPr kumimoji="1"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출처</a:t>
            </a:r>
            <a:r>
              <a:rPr kumimoji="1"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:</a:t>
            </a:r>
            <a:r>
              <a:rPr kumimoji="1"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 </a:t>
            </a:r>
            <a:r>
              <a:rPr kumimoji="1" lang="en-US" altLang="ko-KR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dacon</a:t>
            </a:r>
            <a:r>
              <a:rPr kumimoji="1"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 </a:t>
            </a:r>
            <a:r>
              <a:rPr kumimoji="1" lang="ko-KR" altLang="en-US" dirty="0" err="1">
                <a:latin typeface="THEJung130" panose="02020603020101020101" pitchFamily="18" charset="-127"/>
                <a:ea typeface="THEJung130" panose="02020603020101020101" pitchFamily="18" charset="-127"/>
              </a:rPr>
              <a:t>뉴스토픽</a:t>
            </a:r>
            <a:r>
              <a:rPr kumimoji="1" lang="ko-KR" altLang="en-US" dirty="0">
                <a:latin typeface="THEJung130" panose="02020603020101020101" pitchFamily="18" charset="-127"/>
                <a:ea typeface="THEJung130" panose="02020603020101020101" pitchFamily="18" charset="-127"/>
              </a:rPr>
              <a:t> 분류 </a:t>
            </a:r>
            <a:r>
              <a:rPr kumimoji="1" lang="en-US" altLang="ko-KR" dirty="0">
                <a:latin typeface="THEJung130" panose="02020603020101020101" pitchFamily="18" charset="-127"/>
                <a:ea typeface="THEJung130" panose="02020603020101020101" pitchFamily="18" charset="-127"/>
              </a:rPr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139814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793" y="-4234"/>
            <a:ext cx="12192000" cy="7757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39172" y="94519"/>
            <a:ext cx="27991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2.</a:t>
            </a:r>
            <a:r>
              <a:rPr lang="ko-KR" altLang="en-US" sz="3000" spc="-150" dirty="0">
                <a:solidFill>
                  <a:schemeClr val="accent4"/>
                </a:solidFill>
                <a:latin typeface="THEJung130" panose="02020603020101020101" pitchFamily="18" charset="-127"/>
                <a:ea typeface="THEJung130" panose="02020603020101020101" pitchFamily="18" charset="-127"/>
              </a:rPr>
              <a:t> 프로젝트 설명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5527A9-4954-9A44-BEA3-615CCC8CF4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90" y="998034"/>
            <a:ext cx="5486400" cy="3657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34202DF-8525-6E46-9265-C6DB60435F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212" y="2603810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512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1385</TotalTime>
  <Words>348</Words>
  <Application>Microsoft Macintosh PowerPoint</Application>
  <PresentationFormat>와이드스크린</PresentationFormat>
  <Paragraphs>110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나눔스퀘어라운드 Regular</vt:lpstr>
      <vt:lpstr>THEJung130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Microsoft Office User</cp:lastModifiedBy>
  <cp:revision>64</cp:revision>
  <dcterms:created xsi:type="dcterms:W3CDTF">2015-07-07T04:48:58Z</dcterms:created>
  <dcterms:modified xsi:type="dcterms:W3CDTF">2021-08-12T07:33:32Z</dcterms:modified>
</cp:coreProperties>
</file>

<file path=docProps/thumbnail.jpeg>
</file>